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4" r:id="rId5"/>
    <p:sldId id="258" r:id="rId6"/>
    <p:sldId id="259" r:id="rId7"/>
    <p:sldId id="282" r:id="rId8"/>
    <p:sldId id="265" r:id="rId9"/>
    <p:sldId id="261" r:id="rId10"/>
    <p:sldId id="281" r:id="rId11"/>
    <p:sldId id="266" r:id="rId12"/>
    <p:sldId id="278" r:id="rId13"/>
    <p:sldId id="268" r:id="rId14"/>
    <p:sldId id="267" r:id="rId15"/>
    <p:sldId id="269" r:id="rId16"/>
    <p:sldId id="274" r:id="rId17"/>
    <p:sldId id="272" r:id="rId18"/>
    <p:sldId id="273" r:id="rId19"/>
    <p:sldId id="270" r:id="rId20"/>
    <p:sldId id="275" r:id="rId21"/>
    <p:sldId id="277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B02C60-0043-253D-6DA9-B6C767C5182E}" v="96" dt="2024-05-07T18:22:59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18D115-0F3A-4E98-BD47-B3D36F4D045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94EA74-F02A-422E-A12B-48580B7F13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SchlorHomes project is to revolutionize student accommodation by providing a user-friendly platform that not only simplifies the search process but ensures students have access to safe, affordable, and well-located housing. </a:t>
          </a:r>
        </a:p>
      </dgm:t>
    </dgm:pt>
    <dgm:pt modelId="{7212D4A7-E6C4-4DC2-A5D8-2740C40ADCB5}" type="parTrans" cxnId="{6D696243-000D-4034-867A-7E6CB59DB6E6}">
      <dgm:prSet/>
      <dgm:spPr/>
      <dgm:t>
        <a:bodyPr/>
        <a:lstStyle/>
        <a:p>
          <a:endParaRPr lang="en-US"/>
        </a:p>
      </dgm:t>
    </dgm:pt>
    <dgm:pt modelId="{34D8F4F7-9082-4ECB-9699-7EA5625AB950}" type="sibTrans" cxnId="{6D696243-000D-4034-867A-7E6CB59DB6E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C000EFA-AC03-4681-894A-8DEDB62EF7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goal is to alleviate one of the major stresses faced by students today by offering a reliable and efficient tool that aids them in quickly finding their ideal home close to their educational institutions.</a:t>
          </a:r>
        </a:p>
      </dgm:t>
    </dgm:pt>
    <dgm:pt modelId="{2FFC2499-4D94-44CD-A175-C46B625891C7}" type="parTrans" cxnId="{F1530700-F6AC-482B-80D0-AFF1F10C15BB}">
      <dgm:prSet/>
      <dgm:spPr/>
      <dgm:t>
        <a:bodyPr/>
        <a:lstStyle/>
        <a:p>
          <a:endParaRPr lang="en-US"/>
        </a:p>
      </dgm:t>
    </dgm:pt>
    <dgm:pt modelId="{EB111930-E31F-4E07-9391-07656304050F}" type="sibTrans" cxnId="{F1530700-F6AC-482B-80D0-AFF1F10C15BB}">
      <dgm:prSet/>
      <dgm:spPr/>
      <dgm:t>
        <a:bodyPr/>
        <a:lstStyle/>
        <a:p>
          <a:endParaRPr lang="en-US"/>
        </a:p>
      </dgm:t>
    </dgm:pt>
    <dgm:pt modelId="{D7A85245-34AD-4111-81F2-95B2044CB44E}" type="pres">
      <dgm:prSet presAssocID="{C518D115-0F3A-4E98-BD47-B3D36F4D045A}" presName="root" presStyleCnt="0">
        <dgm:presLayoutVars>
          <dgm:dir/>
          <dgm:resizeHandles val="exact"/>
        </dgm:presLayoutVars>
      </dgm:prSet>
      <dgm:spPr/>
    </dgm:pt>
    <dgm:pt modelId="{3D17A1C5-0975-4367-A172-528E7F968FEE}" type="pres">
      <dgm:prSet presAssocID="{C518D115-0F3A-4E98-BD47-B3D36F4D045A}" presName="container" presStyleCnt="0">
        <dgm:presLayoutVars>
          <dgm:dir/>
          <dgm:resizeHandles val="exact"/>
        </dgm:presLayoutVars>
      </dgm:prSet>
      <dgm:spPr/>
    </dgm:pt>
    <dgm:pt modelId="{0F5BA10E-322D-48A1-9AEF-59061E90ED82}" type="pres">
      <dgm:prSet presAssocID="{8494EA74-F02A-422E-A12B-48580B7F13DC}" presName="compNode" presStyleCnt="0"/>
      <dgm:spPr/>
    </dgm:pt>
    <dgm:pt modelId="{7289BEB7-6E53-4789-8DDC-BBB6CBA898A0}" type="pres">
      <dgm:prSet presAssocID="{8494EA74-F02A-422E-A12B-48580B7F13DC}" presName="iconBgRect" presStyleLbl="bgShp" presStyleIdx="0" presStyleCnt="2"/>
      <dgm:spPr/>
    </dgm:pt>
    <dgm:pt modelId="{4B449804-C010-4513-8136-5A03BF3DA784}" type="pres">
      <dgm:prSet presAssocID="{8494EA74-F02A-422E-A12B-48580B7F13D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808E81F-25CF-4FBB-834D-FF67EB2E9378}" type="pres">
      <dgm:prSet presAssocID="{8494EA74-F02A-422E-A12B-48580B7F13DC}" presName="spaceRect" presStyleCnt="0"/>
      <dgm:spPr/>
    </dgm:pt>
    <dgm:pt modelId="{32E06CD9-A78F-431A-9303-EA237DAF31CA}" type="pres">
      <dgm:prSet presAssocID="{8494EA74-F02A-422E-A12B-48580B7F13DC}" presName="textRect" presStyleLbl="revTx" presStyleIdx="0" presStyleCnt="2">
        <dgm:presLayoutVars>
          <dgm:chMax val="1"/>
          <dgm:chPref val="1"/>
        </dgm:presLayoutVars>
      </dgm:prSet>
      <dgm:spPr/>
    </dgm:pt>
    <dgm:pt modelId="{5B4D778A-6F70-46BC-86B5-55186DF1BF22}" type="pres">
      <dgm:prSet presAssocID="{34D8F4F7-9082-4ECB-9699-7EA5625AB950}" presName="sibTrans" presStyleLbl="sibTrans2D1" presStyleIdx="0" presStyleCnt="0"/>
      <dgm:spPr/>
    </dgm:pt>
    <dgm:pt modelId="{7D31F474-72B3-4AB5-BA15-7CD9F7242AF2}" type="pres">
      <dgm:prSet presAssocID="{FC000EFA-AC03-4681-894A-8DEDB62EF7ED}" presName="compNode" presStyleCnt="0"/>
      <dgm:spPr/>
    </dgm:pt>
    <dgm:pt modelId="{71DB91D1-24B5-46C4-AD39-65CFA0825357}" type="pres">
      <dgm:prSet presAssocID="{FC000EFA-AC03-4681-894A-8DEDB62EF7ED}" presName="iconBgRect" presStyleLbl="bgShp" presStyleIdx="1" presStyleCnt="2"/>
      <dgm:spPr/>
    </dgm:pt>
    <dgm:pt modelId="{943623EA-8FB1-44E8-91AE-9E5F1DD7DC40}" type="pres">
      <dgm:prSet presAssocID="{FC000EFA-AC03-4681-894A-8DEDB62EF7E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29CDB22-B888-4841-9C86-C865117C86A3}" type="pres">
      <dgm:prSet presAssocID="{FC000EFA-AC03-4681-894A-8DEDB62EF7ED}" presName="spaceRect" presStyleCnt="0"/>
      <dgm:spPr/>
    </dgm:pt>
    <dgm:pt modelId="{2EA11947-0AAD-456B-8BB4-9C5971C019FF}" type="pres">
      <dgm:prSet presAssocID="{FC000EFA-AC03-4681-894A-8DEDB62EF7E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1530700-F6AC-482B-80D0-AFF1F10C15BB}" srcId="{C518D115-0F3A-4E98-BD47-B3D36F4D045A}" destId="{FC000EFA-AC03-4681-894A-8DEDB62EF7ED}" srcOrd="1" destOrd="0" parTransId="{2FFC2499-4D94-44CD-A175-C46B625891C7}" sibTransId="{EB111930-E31F-4E07-9391-07656304050F}"/>
    <dgm:cxn modelId="{6D696243-000D-4034-867A-7E6CB59DB6E6}" srcId="{C518D115-0F3A-4E98-BD47-B3D36F4D045A}" destId="{8494EA74-F02A-422E-A12B-48580B7F13DC}" srcOrd="0" destOrd="0" parTransId="{7212D4A7-E6C4-4DC2-A5D8-2740C40ADCB5}" sibTransId="{34D8F4F7-9082-4ECB-9699-7EA5625AB950}"/>
    <dgm:cxn modelId="{9EDADB4A-1F1A-4148-96FD-BE043CF969B7}" type="presOf" srcId="{34D8F4F7-9082-4ECB-9699-7EA5625AB950}" destId="{5B4D778A-6F70-46BC-86B5-55186DF1BF22}" srcOrd="0" destOrd="0" presId="urn:microsoft.com/office/officeart/2018/2/layout/IconCircleList"/>
    <dgm:cxn modelId="{AD3D2E6C-8590-4B30-907C-D98424C1194A}" type="presOf" srcId="{C518D115-0F3A-4E98-BD47-B3D36F4D045A}" destId="{D7A85245-34AD-4111-81F2-95B2044CB44E}" srcOrd="0" destOrd="0" presId="urn:microsoft.com/office/officeart/2018/2/layout/IconCircleList"/>
    <dgm:cxn modelId="{2415634D-474A-479F-9918-D078C08715D4}" type="presOf" srcId="{8494EA74-F02A-422E-A12B-48580B7F13DC}" destId="{32E06CD9-A78F-431A-9303-EA237DAF31CA}" srcOrd="0" destOrd="0" presId="urn:microsoft.com/office/officeart/2018/2/layout/IconCircleList"/>
    <dgm:cxn modelId="{9B9ECF9F-656B-476D-BE28-90B19ED87218}" type="presOf" srcId="{FC000EFA-AC03-4681-894A-8DEDB62EF7ED}" destId="{2EA11947-0AAD-456B-8BB4-9C5971C019FF}" srcOrd="0" destOrd="0" presId="urn:microsoft.com/office/officeart/2018/2/layout/IconCircleList"/>
    <dgm:cxn modelId="{D9CD2B8B-0844-448F-B567-DF2DAB47EA79}" type="presParOf" srcId="{D7A85245-34AD-4111-81F2-95B2044CB44E}" destId="{3D17A1C5-0975-4367-A172-528E7F968FEE}" srcOrd="0" destOrd="0" presId="urn:microsoft.com/office/officeart/2018/2/layout/IconCircleList"/>
    <dgm:cxn modelId="{566700CA-56D6-4A9E-A7AF-76D6D9D8A44F}" type="presParOf" srcId="{3D17A1C5-0975-4367-A172-528E7F968FEE}" destId="{0F5BA10E-322D-48A1-9AEF-59061E90ED82}" srcOrd="0" destOrd="0" presId="urn:microsoft.com/office/officeart/2018/2/layout/IconCircleList"/>
    <dgm:cxn modelId="{D3206AC2-5692-4BAD-A71C-7C5FCF352F7C}" type="presParOf" srcId="{0F5BA10E-322D-48A1-9AEF-59061E90ED82}" destId="{7289BEB7-6E53-4789-8DDC-BBB6CBA898A0}" srcOrd="0" destOrd="0" presId="urn:microsoft.com/office/officeart/2018/2/layout/IconCircleList"/>
    <dgm:cxn modelId="{FE37EFB5-F6D4-4B04-A9FD-333C1795573C}" type="presParOf" srcId="{0F5BA10E-322D-48A1-9AEF-59061E90ED82}" destId="{4B449804-C010-4513-8136-5A03BF3DA784}" srcOrd="1" destOrd="0" presId="urn:microsoft.com/office/officeart/2018/2/layout/IconCircleList"/>
    <dgm:cxn modelId="{E036058B-7DD1-4AEB-8FBC-FFC50B0A73A8}" type="presParOf" srcId="{0F5BA10E-322D-48A1-9AEF-59061E90ED82}" destId="{0808E81F-25CF-4FBB-834D-FF67EB2E9378}" srcOrd="2" destOrd="0" presId="urn:microsoft.com/office/officeart/2018/2/layout/IconCircleList"/>
    <dgm:cxn modelId="{EC97FC33-E84C-4F82-94E1-B64DAACE0D90}" type="presParOf" srcId="{0F5BA10E-322D-48A1-9AEF-59061E90ED82}" destId="{32E06CD9-A78F-431A-9303-EA237DAF31CA}" srcOrd="3" destOrd="0" presId="urn:microsoft.com/office/officeart/2018/2/layout/IconCircleList"/>
    <dgm:cxn modelId="{67B874CA-5708-428B-9FF2-AB44869FE725}" type="presParOf" srcId="{3D17A1C5-0975-4367-A172-528E7F968FEE}" destId="{5B4D778A-6F70-46BC-86B5-55186DF1BF22}" srcOrd="1" destOrd="0" presId="urn:microsoft.com/office/officeart/2018/2/layout/IconCircleList"/>
    <dgm:cxn modelId="{F8B28DBD-9D0D-4215-8A41-EC989AD4CBD1}" type="presParOf" srcId="{3D17A1C5-0975-4367-A172-528E7F968FEE}" destId="{7D31F474-72B3-4AB5-BA15-7CD9F7242AF2}" srcOrd="2" destOrd="0" presId="urn:microsoft.com/office/officeart/2018/2/layout/IconCircleList"/>
    <dgm:cxn modelId="{4CED9154-7572-4AC2-9A1F-2888D70FC624}" type="presParOf" srcId="{7D31F474-72B3-4AB5-BA15-7CD9F7242AF2}" destId="{71DB91D1-24B5-46C4-AD39-65CFA0825357}" srcOrd="0" destOrd="0" presId="urn:microsoft.com/office/officeart/2018/2/layout/IconCircleList"/>
    <dgm:cxn modelId="{DD5D07C3-F6F6-4B24-81E4-79E581175729}" type="presParOf" srcId="{7D31F474-72B3-4AB5-BA15-7CD9F7242AF2}" destId="{943623EA-8FB1-44E8-91AE-9E5F1DD7DC40}" srcOrd="1" destOrd="0" presId="urn:microsoft.com/office/officeart/2018/2/layout/IconCircleList"/>
    <dgm:cxn modelId="{B74B712C-9DCB-477E-BDE1-D7EB127AF0BF}" type="presParOf" srcId="{7D31F474-72B3-4AB5-BA15-7CD9F7242AF2}" destId="{829CDB22-B888-4841-9C86-C865117C86A3}" srcOrd="2" destOrd="0" presId="urn:microsoft.com/office/officeart/2018/2/layout/IconCircleList"/>
    <dgm:cxn modelId="{406E3CAE-2878-4C14-8B63-C607BE6E2D6E}" type="presParOf" srcId="{7D31F474-72B3-4AB5-BA15-7CD9F7242AF2}" destId="{2EA11947-0AAD-456B-8BB4-9C5971C019F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47E0DD-B78D-4A69-8F38-3DA829ED1F0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C4EB9E9-1EA3-4FDF-812A-E8653CAB25B1}">
      <dgm:prSet/>
      <dgm:spPr/>
      <dgm:t>
        <a:bodyPr/>
        <a:lstStyle/>
        <a:p>
          <a:r>
            <a:rPr lang="en-US" b="1" dirty="0"/>
            <a:t>Roommate Matching</a:t>
          </a:r>
          <a:endParaRPr lang="en-US" dirty="0"/>
        </a:p>
      </dgm:t>
    </dgm:pt>
    <dgm:pt modelId="{1DA12A12-E6A9-44FC-B183-2C38839AEE89}" type="parTrans" cxnId="{4A8E0EC5-3E4E-4124-B8C3-433B03BDCB10}">
      <dgm:prSet/>
      <dgm:spPr/>
      <dgm:t>
        <a:bodyPr/>
        <a:lstStyle/>
        <a:p>
          <a:endParaRPr lang="en-US"/>
        </a:p>
      </dgm:t>
    </dgm:pt>
    <dgm:pt modelId="{F6713753-455A-4977-A4CB-8DD613F3AB40}" type="sibTrans" cxnId="{4A8E0EC5-3E4E-4124-B8C3-433B03BDCB10}">
      <dgm:prSet/>
      <dgm:spPr/>
      <dgm:t>
        <a:bodyPr/>
        <a:lstStyle/>
        <a:p>
          <a:endParaRPr lang="en-US"/>
        </a:p>
      </dgm:t>
    </dgm:pt>
    <dgm:pt modelId="{1555C418-FFFF-4744-B0BE-6B10C413ECE3}">
      <dgm:prSet/>
      <dgm:spPr/>
      <dgm:t>
        <a:bodyPr/>
        <a:lstStyle/>
        <a:p>
          <a:r>
            <a:rPr lang="en-US" b="1" dirty="0"/>
            <a:t>Virtual Tours</a:t>
          </a:r>
          <a:endParaRPr lang="en-US" dirty="0"/>
        </a:p>
      </dgm:t>
    </dgm:pt>
    <dgm:pt modelId="{60545749-4477-4C85-B4E8-A86D787F076A}" type="parTrans" cxnId="{103C1402-52F9-4C6C-9C57-B9B3DE9D7128}">
      <dgm:prSet/>
      <dgm:spPr/>
      <dgm:t>
        <a:bodyPr/>
        <a:lstStyle/>
        <a:p>
          <a:endParaRPr lang="en-US"/>
        </a:p>
      </dgm:t>
    </dgm:pt>
    <dgm:pt modelId="{5CF94955-CD29-44D4-A005-901AEAA3626A}" type="sibTrans" cxnId="{103C1402-52F9-4C6C-9C57-B9B3DE9D7128}">
      <dgm:prSet/>
      <dgm:spPr/>
      <dgm:t>
        <a:bodyPr/>
        <a:lstStyle/>
        <a:p>
          <a:endParaRPr lang="en-US"/>
        </a:p>
      </dgm:t>
    </dgm:pt>
    <dgm:pt modelId="{169F719D-1B17-4825-A0AB-BEEBC495AB49}">
      <dgm:prSet/>
      <dgm:spPr/>
      <dgm:t>
        <a:bodyPr/>
        <a:lstStyle/>
        <a:p>
          <a:r>
            <a:rPr lang="en-US" b="1" dirty="0"/>
            <a:t>Rating and Review System</a:t>
          </a:r>
          <a:endParaRPr lang="en-US" dirty="0"/>
        </a:p>
      </dgm:t>
    </dgm:pt>
    <dgm:pt modelId="{BAD6DB21-3F06-476C-AE4F-8F6179A39CAF}" type="parTrans" cxnId="{7B4AD31D-3C21-4413-AFF3-2175E9D3E9B5}">
      <dgm:prSet/>
      <dgm:spPr/>
      <dgm:t>
        <a:bodyPr/>
        <a:lstStyle/>
        <a:p>
          <a:endParaRPr lang="en-US"/>
        </a:p>
      </dgm:t>
    </dgm:pt>
    <dgm:pt modelId="{B96DB056-6E7A-4980-A951-B49952545A58}" type="sibTrans" cxnId="{7B4AD31D-3C21-4413-AFF3-2175E9D3E9B5}">
      <dgm:prSet/>
      <dgm:spPr/>
      <dgm:t>
        <a:bodyPr/>
        <a:lstStyle/>
        <a:p>
          <a:endParaRPr lang="en-US"/>
        </a:p>
      </dgm:t>
    </dgm:pt>
    <dgm:pt modelId="{1C511576-6A69-406B-A633-3735C4139C9E}">
      <dgm:prSet/>
      <dgm:spPr/>
      <dgm:t>
        <a:bodyPr/>
        <a:lstStyle/>
        <a:p>
          <a:r>
            <a:rPr lang="en-US" b="1" dirty="0"/>
            <a:t>Real-time Notifications</a:t>
          </a:r>
          <a:endParaRPr lang="en-US" dirty="0"/>
        </a:p>
      </dgm:t>
    </dgm:pt>
    <dgm:pt modelId="{1BEE4F85-1576-4656-98BD-D870C7EBF577}" type="parTrans" cxnId="{8FFFC0DD-FEE8-445E-A0F6-2473B3E6F28E}">
      <dgm:prSet/>
      <dgm:spPr/>
      <dgm:t>
        <a:bodyPr/>
        <a:lstStyle/>
        <a:p>
          <a:endParaRPr lang="en-US"/>
        </a:p>
      </dgm:t>
    </dgm:pt>
    <dgm:pt modelId="{401EB64D-1533-43A3-8A6D-69F7217D5BD0}" type="sibTrans" cxnId="{8FFFC0DD-FEE8-445E-A0F6-2473B3E6F28E}">
      <dgm:prSet/>
      <dgm:spPr/>
      <dgm:t>
        <a:bodyPr/>
        <a:lstStyle/>
        <a:p>
          <a:endParaRPr lang="en-US"/>
        </a:p>
      </dgm:t>
    </dgm:pt>
    <dgm:pt modelId="{B2E53DB2-DD36-4D6D-ACB6-16965E7130E2}" type="pres">
      <dgm:prSet presAssocID="{6047E0DD-B78D-4A69-8F38-3DA829ED1F0D}" presName="linear" presStyleCnt="0">
        <dgm:presLayoutVars>
          <dgm:dir/>
          <dgm:animLvl val="lvl"/>
          <dgm:resizeHandles val="exact"/>
        </dgm:presLayoutVars>
      </dgm:prSet>
      <dgm:spPr/>
    </dgm:pt>
    <dgm:pt modelId="{ED9AF75C-D96E-4E75-AAAC-70CC6DA6DF3C}" type="pres">
      <dgm:prSet presAssocID="{0C4EB9E9-1EA3-4FDF-812A-E8653CAB25B1}" presName="parentLin" presStyleCnt="0"/>
      <dgm:spPr/>
    </dgm:pt>
    <dgm:pt modelId="{4AD36B73-7336-4BC7-8391-1E5E26F36C29}" type="pres">
      <dgm:prSet presAssocID="{0C4EB9E9-1EA3-4FDF-812A-E8653CAB25B1}" presName="parentLeftMargin" presStyleLbl="node1" presStyleIdx="0" presStyleCnt="4"/>
      <dgm:spPr/>
    </dgm:pt>
    <dgm:pt modelId="{092F48A0-4045-47AA-8101-EFD357C2A8B1}" type="pres">
      <dgm:prSet presAssocID="{0C4EB9E9-1EA3-4FDF-812A-E8653CAB25B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671215B-D968-48EE-917B-6126268DC610}" type="pres">
      <dgm:prSet presAssocID="{0C4EB9E9-1EA3-4FDF-812A-E8653CAB25B1}" presName="negativeSpace" presStyleCnt="0"/>
      <dgm:spPr/>
    </dgm:pt>
    <dgm:pt modelId="{AA6F49F0-3175-4760-B55A-FA3F5AE5739D}" type="pres">
      <dgm:prSet presAssocID="{0C4EB9E9-1EA3-4FDF-812A-E8653CAB25B1}" presName="childText" presStyleLbl="conFgAcc1" presStyleIdx="0" presStyleCnt="4">
        <dgm:presLayoutVars>
          <dgm:bulletEnabled val="1"/>
        </dgm:presLayoutVars>
      </dgm:prSet>
      <dgm:spPr/>
    </dgm:pt>
    <dgm:pt modelId="{28E0B418-BE3A-47E7-8BBE-5E3ED46AC92A}" type="pres">
      <dgm:prSet presAssocID="{F6713753-455A-4977-A4CB-8DD613F3AB40}" presName="spaceBetweenRectangles" presStyleCnt="0"/>
      <dgm:spPr/>
    </dgm:pt>
    <dgm:pt modelId="{BDD4110C-08E1-4349-97BD-5B680A8DC80E}" type="pres">
      <dgm:prSet presAssocID="{1555C418-FFFF-4744-B0BE-6B10C413ECE3}" presName="parentLin" presStyleCnt="0"/>
      <dgm:spPr/>
    </dgm:pt>
    <dgm:pt modelId="{4BE065D1-6963-4BE7-9358-BB48972FCC84}" type="pres">
      <dgm:prSet presAssocID="{1555C418-FFFF-4744-B0BE-6B10C413ECE3}" presName="parentLeftMargin" presStyleLbl="node1" presStyleIdx="0" presStyleCnt="4"/>
      <dgm:spPr/>
    </dgm:pt>
    <dgm:pt modelId="{244A70CE-FFC6-4F84-9569-6E0C5C871797}" type="pres">
      <dgm:prSet presAssocID="{1555C418-FFFF-4744-B0BE-6B10C413ECE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B557199-FA5A-4808-8C04-1916B6616BB4}" type="pres">
      <dgm:prSet presAssocID="{1555C418-FFFF-4744-B0BE-6B10C413ECE3}" presName="negativeSpace" presStyleCnt="0"/>
      <dgm:spPr/>
    </dgm:pt>
    <dgm:pt modelId="{C75452F8-F977-434F-AB01-5F97CCAFCC25}" type="pres">
      <dgm:prSet presAssocID="{1555C418-FFFF-4744-B0BE-6B10C413ECE3}" presName="childText" presStyleLbl="conFgAcc1" presStyleIdx="1" presStyleCnt="4">
        <dgm:presLayoutVars>
          <dgm:bulletEnabled val="1"/>
        </dgm:presLayoutVars>
      </dgm:prSet>
      <dgm:spPr/>
    </dgm:pt>
    <dgm:pt modelId="{062BFB9E-F39C-4E70-A586-479291AEC8FE}" type="pres">
      <dgm:prSet presAssocID="{5CF94955-CD29-44D4-A005-901AEAA3626A}" presName="spaceBetweenRectangles" presStyleCnt="0"/>
      <dgm:spPr/>
    </dgm:pt>
    <dgm:pt modelId="{5AD82D6A-F72D-490A-B2BB-83506A2F84E6}" type="pres">
      <dgm:prSet presAssocID="{169F719D-1B17-4825-A0AB-BEEBC495AB49}" presName="parentLin" presStyleCnt="0"/>
      <dgm:spPr/>
    </dgm:pt>
    <dgm:pt modelId="{23A54167-A3E0-4099-9171-B96576ADBA31}" type="pres">
      <dgm:prSet presAssocID="{169F719D-1B17-4825-A0AB-BEEBC495AB49}" presName="parentLeftMargin" presStyleLbl="node1" presStyleIdx="1" presStyleCnt="4"/>
      <dgm:spPr/>
    </dgm:pt>
    <dgm:pt modelId="{C6AC9E2B-8623-4F55-A28B-5E1E2700AE17}" type="pres">
      <dgm:prSet presAssocID="{169F719D-1B17-4825-A0AB-BEEBC495AB4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6D1468A-17C7-4C96-A7C0-37C03C59D7B6}" type="pres">
      <dgm:prSet presAssocID="{169F719D-1B17-4825-A0AB-BEEBC495AB49}" presName="negativeSpace" presStyleCnt="0"/>
      <dgm:spPr/>
    </dgm:pt>
    <dgm:pt modelId="{EB0A7DF4-EECF-4E88-8798-572CB74866D0}" type="pres">
      <dgm:prSet presAssocID="{169F719D-1B17-4825-A0AB-BEEBC495AB49}" presName="childText" presStyleLbl="conFgAcc1" presStyleIdx="2" presStyleCnt="4">
        <dgm:presLayoutVars>
          <dgm:bulletEnabled val="1"/>
        </dgm:presLayoutVars>
      </dgm:prSet>
      <dgm:spPr/>
    </dgm:pt>
    <dgm:pt modelId="{A07A244E-7286-452D-8768-9FA68C796D95}" type="pres">
      <dgm:prSet presAssocID="{B96DB056-6E7A-4980-A951-B49952545A58}" presName="spaceBetweenRectangles" presStyleCnt="0"/>
      <dgm:spPr/>
    </dgm:pt>
    <dgm:pt modelId="{25F4235B-B23D-48F9-B1AF-4188DF4EE9ED}" type="pres">
      <dgm:prSet presAssocID="{1C511576-6A69-406B-A633-3735C4139C9E}" presName="parentLin" presStyleCnt="0"/>
      <dgm:spPr/>
    </dgm:pt>
    <dgm:pt modelId="{9290FDC8-FB2B-4B8F-A30E-29EC2C9E8C90}" type="pres">
      <dgm:prSet presAssocID="{1C511576-6A69-406B-A633-3735C4139C9E}" presName="parentLeftMargin" presStyleLbl="node1" presStyleIdx="2" presStyleCnt="4"/>
      <dgm:spPr/>
    </dgm:pt>
    <dgm:pt modelId="{77AE5C26-7981-405A-AA33-76F19645DA0C}" type="pres">
      <dgm:prSet presAssocID="{1C511576-6A69-406B-A633-3735C4139C9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E9F2675-0492-4781-BF0D-42B5E7A25012}" type="pres">
      <dgm:prSet presAssocID="{1C511576-6A69-406B-A633-3735C4139C9E}" presName="negativeSpace" presStyleCnt="0"/>
      <dgm:spPr/>
    </dgm:pt>
    <dgm:pt modelId="{6DAF3F72-ACE3-4366-BDAF-0D9542B0B501}" type="pres">
      <dgm:prSet presAssocID="{1C511576-6A69-406B-A633-3735C4139C9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03C1402-52F9-4C6C-9C57-B9B3DE9D7128}" srcId="{6047E0DD-B78D-4A69-8F38-3DA829ED1F0D}" destId="{1555C418-FFFF-4744-B0BE-6B10C413ECE3}" srcOrd="1" destOrd="0" parTransId="{60545749-4477-4C85-B4E8-A86D787F076A}" sibTransId="{5CF94955-CD29-44D4-A005-901AEAA3626A}"/>
    <dgm:cxn modelId="{6A03F91B-639C-4393-9428-C2DCE0562454}" type="presOf" srcId="{169F719D-1B17-4825-A0AB-BEEBC495AB49}" destId="{C6AC9E2B-8623-4F55-A28B-5E1E2700AE17}" srcOrd="1" destOrd="0" presId="urn:microsoft.com/office/officeart/2005/8/layout/list1"/>
    <dgm:cxn modelId="{7B4AD31D-3C21-4413-AFF3-2175E9D3E9B5}" srcId="{6047E0DD-B78D-4A69-8F38-3DA829ED1F0D}" destId="{169F719D-1B17-4825-A0AB-BEEBC495AB49}" srcOrd="2" destOrd="0" parTransId="{BAD6DB21-3F06-476C-AE4F-8F6179A39CAF}" sibTransId="{B96DB056-6E7A-4980-A951-B49952545A58}"/>
    <dgm:cxn modelId="{56813822-5355-4D34-A84C-D740C60685D8}" type="presOf" srcId="{0C4EB9E9-1EA3-4FDF-812A-E8653CAB25B1}" destId="{4AD36B73-7336-4BC7-8391-1E5E26F36C29}" srcOrd="0" destOrd="0" presId="urn:microsoft.com/office/officeart/2005/8/layout/list1"/>
    <dgm:cxn modelId="{321BC123-543B-41F4-9F51-794BF1C3D323}" type="presOf" srcId="{6047E0DD-B78D-4A69-8F38-3DA829ED1F0D}" destId="{B2E53DB2-DD36-4D6D-ACB6-16965E7130E2}" srcOrd="0" destOrd="0" presId="urn:microsoft.com/office/officeart/2005/8/layout/list1"/>
    <dgm:cxn modelId="{62F21B37-A178-433B-9239-37240FEA750E}" type="presOf" srcId="{1555C418-FFFF-4744-B0BE-6B10C413ECE3}" destId="{244A70CE-FFC6-4F84-9569-6E0C5C871797}" srcOrd="1" destOrd="0" presId="urn:microsoft.com/office/officeart/2005/8/layout/list1"/>
    <dgm:cxn modelId="{F93F5662-6B77-4BC4-817F-D93D59456460}" type="presOf" srcId="{1C511576-6A69-406B-A633-3735C4139C9E}" destId="{77AE5C26-7981-405A-AA33-76F19645DA0C}" srcOrd="1" destOrd="0" presId="urn:microsoft.com/office/officeart/2005/8/layout/list1"/>
    <dgm:cxn modelId="{42C41257-34B7-46D9-9128-746ECEE7DFF3}" type="presOf" srcId="{1555C418-FFFF-4744-B0BE-6B10C413ECE3}" destId="{4BE065D1-6963-4BE7-9358-BB48972FCC84}" srcOrd="0" destOrd="0" presId="urn:microsoft.com/office/officeart/2005/8/layout/list1"/>
    <dgm:cxn modelId="{8EFBA09B-86FA-4C81-81A2-ABC7A4F058B3}" type="presOf" srcId="{1C511576-6A69-406B-A633-3735C4139C9E}" destId="{9290FDC8-FB2B-4B8F-A30E-29EC2C9E8C90}" srcOrd="0" destOrd="0" presId="urn:microsoft.com/office/officeart/2005/8/layout/list1"/>
    <dgm:cxn modelId="{4C7DC0B9-7170-4397-8012-4061BA3E3695}" type="presOf" srcId="{0C4EB9E9-1EA3-4FDF-812A-E8653CAB25B1}" destId="{092F48A0-4045-47AA-8101-EFD357C2A8B1}" srcOrd="1" destOrd="0" presId="urn:microsoft.com/office/officeart/2005/8/layout/list1"/>
    <dgm:cxn modelId="{4A8E0EC5-3E4E-4124-B8C3-433B03BDCB10}" srcId="{6047E0DD-B78D-4A69-8F38-3DA829ED1F0D}" destId="{0C4EB9E9-1EA3-4FDF-812A-E8653CAB25B1}" srcOrd="0" destOrd="0" parTransId="{1DA12A12-E6A9-44FC-B183-2C38839AEE89}" sibTransId="{F6713753-455A-4977-A4CB-8DD613F3AB40}"/>
    <dgm:cxn modelId="{3E33E7D2-0A53-4A0E-8B84-4D229539985C}" type="presOf" srcId="{169F719D-1B17-4825-A0AB-BEEBC495AB49}" destId="{23A54167-A3E0-4099-9171-B96576ADBA31}" srcOrd="0" destOrd="0" presId="urn:microsoft.com/office/officeart/2005/8/layout/list1"/>
    <dgm:cxn modelId="{8FFFC0DD-FEE8-445E-A0F6-2473B3E6F28E}" srcId="{6047E0DD-B78D-4A69-8F38-3DA829ED1F0D}" destId="{1C511576-6A69-406B-A633-3735C4139C9E}" srcOrd="3" destOrd="0" parTransId="{1BEE4F85-1576-4656-98BD-D870C7EBF577}" sibTransId="{401EB64D-1533-43A3-8A6D-69F7217D5BD0}"/>
    <dgm:cxn modelId="{AB8A48D3-9988-40B1-8D0B-76D8E84F95CB}" type="presParOf" srcId="{B2E53DB2-DD36-4D6D-ACB6-16965E7130E2}" destId="{ED9AF75C-D96E-4E75-AAAC-70CC6DA6DF3C}" srcOrd="0" destOrd="0" presId="urn:microsoft.com/office/officeart/2005/8/layout/list1"/>
    <dgm:cxn modelId="{F5A8E904-66DD-4A46-9839-3C0E93E167ED}" type="presParOf" srcId="{ED9AF75C-D96E-4E75-AAAC-70CC6DA6DF3C}" destId="{4AD36B73-7336-4BC7-8391-1E5E26F36C29}" srcOrd="0" destOrd="0" presId="urn:microsoft.com/office/officeart/2005/8/layout/list1"/>
    <dgm:cxn modelId="{A841721D-D312-498B-B36B-4666F6696CC6}" type="presParOf" srcId="{ED9AF75C-D96E-4E75-AAAC-70CC6DA6DF3C}" destId="{092F48A0-4045-47AA-8101-EFD357C2A8B1}" srcOrd="1" destOrd="0" presId="urn:microsoft.com/office/officeart/2005/8/layout/list1"/>
    <dgm:cxn modelId="{DDA8219B-F5F4-439E-AC74-BE6ADF80E9DC}" type="presParOf" srcId="{B2E53DB2-DD36-4D6D-ACB6-16965E7130E2}" destId="{A671215B-D968-48EE-917B-6126268DC610}" srcOrd="1" destOrd="0" presId="urn:microsoft.com/office/officeart/2005/8/layout/list1"/>
    <dgm:cxn modelId="{2C11C2AA-3C2D-4128-9BC2-0911E6E9EC2E}" type="presParOf" srcId="{B2E53DB2-DD36-4D6D-ACB6-16965E7130E2}" destId="{AA6F49F0-3175-4760-B55A-FA3F5AE5739D}" srcOrd="2" destOrd="0" presId="urn:microsoft.com/office/officeart/2005/8/layout/list1"/>
    <dgm:cxn modelId="{416B5FCA-214F-4F72-B40A-62CF7B42AD14}" type="presParOf" srcId="{B2E53DB2-DD36-4D6D-ACB6-16965E7130E2}" destId="{28E0B418-BE3A-47E7-8BBE-5E3ED46AC92A}" srcOrd="3" destOrd="0" presId="urn:microsoft.com/office/officeart/2005/8/layout/list1"/>
    <dgm:cxn modelId="{66CAA935-F02D-411A-BB12-EA273A56CC93}" type="presParOf" srcId="{B2E53DB2-DD36-4D6D-ACB6-16965E7130E2}" destId="{BDD4110C-08E1-4349-97BD-5B680A8DC80E}" srcOrd="4" destOrd="0" presId="urn:microsoft.com/office/officeart/2005/8/layout/list1"/>
    <dgm:cxn modelId="{59C89D91-49CF-48F6-8B04-69E74C15A4D3}" type="presParOf" srcId="{BDD4110C-08E1-4349-97BD-5B680A8DC80E}" destId="{4BE065D1-6963-4BE7-9358-BB48972FCC84}" srcOrd="0" destOrd="0" presId="urn:microsoft.com/office/officeart/2005/8/layout/list1"/>
    <dgm:cxn modelId="{DD22B4B4-EDB9-47E0-9B61-26342A7D340F}" type="presParOf" srcId="{BDD4110C-08E1-4349-97BD-5B680A8DC80E}" destId="{244A70CE-FFC6-4F84-9569-6E0C5C871797}" srcOrd="1" destOrd="0" presId="urn:microsoft.com/office/officeart/2005/8/layout/list1"/>
    <dgm:cxn modelId="{E39E4E1D-1833-44DF-85DE-14AFD34710BF}" type="presParOf" srcId="{B2E53DB2-DD36-4D6D-ACB6-16965E7130E2}" destId="{AB557199-FA5A-4808-8C04-1916B6616BB4}" srcOrd="5" destOrd="0" presId="urn:microsoft.com/office/officeart/2005/8/layout/list1"/>
    <dgm:cxn modelId="{77BF0990-B183-43B1-BBC3-C3AFDBCAE47D}" type="presParOf" srcId="{B2E53DB2-DD36-4D6D-ACB6-16965E7130E2}" destId="{C75452F8-F977-434F-AB01-5F97CCAFCC25}" srcOrd="6" destOrd="0" presId="urn:microsoft.com/office/officeart/2005/8/layout/list1"/>
    <dgm:cxn modelId="{2BA7AC7F-32FC-49BD-8FBA-A5F5C5DDE7EB}" type="presParOf" srcId="{B2E53DB2-DD36-4D6D-ACB6-16965E7130E2}" destId="{062BFB9E-F39C-4E70-A586-479291AEC8FE}" srcOrd="7" destOrd="0" presId="urn:microsoft.com/office/officeart/2005/8/layout/list1"/>
    <dgm:cxn modelId="{4C50777B-AD78-4B83-8534-DEA66EDA3B4A}" type="presParOf" srcId="{B2E53DB2-DD36-4D6D-ACB6-16965E7130E2}" destId="{5AD82D6A-F72D-490A-B2BB-83506A2F84E6}" srcOrd="8" destOrd="0" presId="urn:microsoft.com/office/officeart/2005/8/layout/list1"/>
    <dgm:cxn modelId="{B388F748-D189-4D7F-930E-D48E1D9B5A68}" type="presParOf" srcId="{5AD82D6A-F72D-490A-B2BB-83506A2F84E6}" destId="{23A54167-A3E0-4099-9171-B96576ADBA31}" srcOrd="0" destOrd="0" presId="urn:microsoft.com/office/officeart/2005/8/layout/list1"/>
    <dgm:cxn modelId="{BE3CE7E2-0C5A-434C-B41D-4A35EA90E90D}" type="presParOf" srcId="{5AD82D6A-F72D-490A-B2BB-83506A2F84E6}" destId="{C6AC9E2B-8623-4F55-A28B-5E1E2700AE17}" srcOrd="1" destOrd="0" presId="urn:microsoft.com/office/officeart/2005/8/layout/list1"/>
    <dgm:cxn modelId="{7985FEBB-CBC0-4F35-86E6-13A1FBC13932}" type="presParOf" srcId="{B2E53DB2-DD36-4D6D-ACB6-16965E7130E2}" destId="{E6D1468A-17C7-4C96-A7C0-37C03C59D7B6}" srcOrd="9" destOrd="0" presId="urn:microsoft.com/office/officeart/2005/8/layout/list1"/>
    <dgm:cxn modelId="{5549511C-64D7-40A2-B190-DA66BEF45050}" type="presParOf" srcId="{B2E53DB2-DD36-4D6D-ACB6-16965E7130E2}" destId="{EB0A7DF4-EECF-4E88-8798-572CB74866D0}" srcOrd="10" destOrd="0" presId="urn:microsoft.com/office/officeart/2005/8/layout/list1"/>
    <dgm:cxn modelId="{8E487965-7BC7-407D-9F91-A6A1C7F535F9}" type="presParOf" srcId="{B2E53DB2-DD36-4D6D-ACB6-16965E7130E2}" destId="{A07A244E-7286-452D-8768-9FA68C796D95}" srcOrd="11" destOrd="0" presId="urn:microsoft.com/office/officeart/2005/8/layout/list1"/>
    <dgm:cxn modelId="{10C83AE0-A791-42B3-A2A3-DACAC5B24932}" type="presParOf" srcId="{B2E53DB2-DD36-4D6D-ACB6-16965E7130E2}" destId="{25F4235B-B23D-48F9-B1AF-4188DF4EE9ED}" srcOrd="12" destOrd="0" presId="urn:microsoft.com/office/officeart/2005/8/layout/list1"/>
    <dgm:cxn modelId="{DB547397-1DA0-4113-B87B-2432A12AB67A}" type="presParOf" srcId="{25F4235B-B23D-48F9-B1AF-4188DF4EE9ED}" destId="{9290FDC8-FB2B-4B8F-A30E-29EC2C9E8C90}" srcOrd="0" destOrd="0" presId="urn:microsoft.com/office/officeart/2005/8/layout/list1"/>
    <dgm:cxn modelId="{8C71EC1A-1EFF-447F-A683-5262F12F1D36}" type="presParOf" srcId="{25F4235B-B23D-48F9-B1AF-4188DF4EE9ED}" destId="{77AE5C26-7981-405A-AA33-76F19645DA0C}" srcOrd="1" destOrd="0" presId="urn:microsoft.com/office/officeart/2005/8/layout/list1"/>
    <dgm:cxn modelId="{D0AC512B-CC46-435A-AC8A-23E6CDA5CE1E}" type="presParOf" srcId="{B2E53DB2-DD36-4D6D-ACB6-16965E7130E2}" destId="{0E9F2675-0492-4781-BF0D-42B5E7A25012}" srcOrd="13" destOrd="0" presId="urn:microsoft.com/office/officeart/2005/8/layout/list1"/>
    <dgm:cxn modelId="{F6D31012-F99C-4C35-ADD0-DD0A8A78355F}" type="presParOf" srcId="{B2E53DB2-DD36-4D6D-ACB6-16965E7130E2}" destId="{6DAF3F72-ACE3-4366-BDAF-0D9542B0B50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89BEB7-6E53-4789-8DDC-BBB6CBA898A0}">
      <dsp:nvSpPr>
        <dsp:cNvPr id="0" name=""/>
        <dsp:cNvSpPr/>
      </dsp:nvSpPr>
      <dsp:spPr>
        <a:xfrm>
          <a:off x="212335" y="1507711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449804-C010-4513-8136-5A03BF3DA784}">
      <dsp:nvSpPr>
        <dsp:cNvPr id="0" name=""/>
        <dsp:cNvSpPr/>
      </dsp:nvSpPr>
      <dsp:spPr>
        <a:xfrm>
          <a:off x="492877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06CD9-A78F-431A-9303-EA237DAF31CA}">
      <dsp:nvSpPr>
        <dsp:cNvPr id="0" name=""/>
        <dsp:cNvSpPr/>
      </dsp:nvSpPr>
      <dsp:spPr>
        <a:xfrm>
          <a:off x="1834517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SchlorHomes project is to revolutionize student accommodation by providing a user-friendly platform that not only simplifies the search process but ensures students have access to safe, affordable, and well-located housing. </a:t>
          </a:r>
        </a:p>
      </dsp:txBody>
      <dsp:txXfrm>
        <a:off x="1834517" y="1507711"/>
        <a:ext cx="3148942" cy="1335915"/>
      </dsp:txXfrm>
    </dsp:sp>
    <dsp:sp modelId="{71DB91D1-24B5-46C4-AD39-65CFA0825357}">
      <dsp:nvSpPr>
        <dsp:cNvPr id="0" name=""/>
        <dsp:cNvSpPr/>
      </dsp:nvSpPr>
      <dsp:spPr>
        <a:xfrm>
          <a:off x="5532139" y="1507711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623EA-8FB1-44E8-91AE-9E5F1DD7DC40}">
      <dsp:nvSpPr>
        <dsp:cNvPr id="0" name=""/>
        <dsp:cNvSpPr/>
      </dsp:nvSpPr>
      <dsp:spPr>
        <a:xfrm>
          <a:off x="5812681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A11947-0AAD-456B-8BB4-9C5971C019FF}">
      <dsp:nvSpPr>
        <dsp:cNvPr id="0" name=""/>
        <dsp:cNvSpPr/>
      </dsp:nvSpPr>
      <dsp:spPr>
        <a:xfrm>
          <a:off x="7154322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Our goal is to alleviate one of the major stresses faced by students today by offering a reliable and efficient tool that aids them in quickly finding their ideal home close to their educational institutions.</a:t>
          </a:r>
        </a:p>
      </dsp:txBody>
      <dsp:txXfrm>
        <a:off x="7154322" y="1507711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F49F0-3175-4760-B55A-FA3F5AE5739D}">
      <dsp:nvSpPr>
        <dsp:cNvPr id="0" name=""/>
        <dsp:cNvSpPr/>
      </dsp:nvSpPr>
      <dsp:spPr>
        <a:xfrm>
          <a:off x="0" y="41742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2F48A0-4045-47AA-8101-EFD357C2A8B1}">
      <dsp:nvSpPr>
        <dsp:cNvPr id="0" name=""/>
        <dsp:cNvSpPr/>
      </dsp:nvSpPr>
      <dsp:spPr>
        <a:xfrm>
          <a:off x="525780" y="6318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Roommate Matching</a:t>
          </a:r>
          <a:endParaRPr lang="en-US" sz="2400" kern="1200" dirty="0"/>
        </a:p>
      </dsp:txBody>
      <dsp:txXfrm>
        <a:off x="560365" y="97774"/>
        <a:ext cx="7291750" cy="639310"/>
      </dsp:txXfrm>
    </dsp:sp>
    <dsp:sp modelId="{C75452F8-F977-434F-AB01-5F97CCAFCC25}">
      <dsp:nvSpPr>
        <dsp:cNvPr id="0" name=""/>
        <dsp:cNvSpPr/>
      </dsp:nvSpPr>
      <dsp:spPr>
        <a:xfrm>
          <a:off x="0" y="150606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A70CE-FFC6-4F84-9569-6E0C5C871797}">
      <dsp:nvSpPr>
        <dsp:cNvPr id="0" name=""/>
        <dsp:cNvSpPr/>
      </dsp:nvSpPr>
      <dsp:spPr>
        <a:xfrm>
          <a:off x="525780" y="115182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Virtual Tours</a:t>
          </a:r>
          <a:endParaRPr lang="en-US" sz="2400" kern="1200" dirty="0"/>
        </a:p>
      </dsp:txBody>
      <dsp:txXfrm>
        <a:off x="560365" y="1186414"/>
        <a:ext cx="7291750" cy="639310"/>
      </dsp:txXfrm>
    </dsp:sp>
    <dsp:sp modelId="{EB0A7DF4-EECF-4E88-8798-572CB74866D0}">
      <dsp:nvSpPr>
        <dsp:cNvPr id="0" name=""/>
        <dsp:cNvSpPr/>
      </dsp:nvSpPr>
      <dsp:spPr>
        <a:xfrm>
          <a:off x="0" y="259470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AC9E2B-8623-4F55-A28B-5E1E2700AE17}">
      <dsp:nvSpPr>
        <dsp:cNvPr id="0" name=""/>
        <dsp:cNvSpPr/>
      </dsp:nvSpPr>
      <dsp:spPr>
        <a:xfrm>
          <a:off x="525780" y="224046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Rating and Review System</a:t>
          </a:r>
          <a:endParaRPr lang="en-US" sz="2400" kern="1200" dirty="0"/>
        </a:p>
      </dsp:txBody>
      <dsp:txXfrm>
        <a:off x="560365" y="2275054"/>
        <a:ext cx="7291750" cy="639310"/>
      </dsp:txXfrm>
    </dsp:sp>
    <dsp:sp modelId="{6DAF3F72-ACE3-4366-BDAF-0D9542B0B501}">
      <dsp:nvSpPr>
        <dsp:cNvPr id="0" name=""/>
        <dsp:cNvSpPr/>
      </dsp:nvSpPr>
      <dsp:spPr>
        <a:xfrm>
          <a:off x="0" y="368334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E5C26-7981-405A-AA33-76F19645DA0C}">
      <dsp:nvSpPr>
        <dsp:cNvPr id="0" name=""/>
        <dsp:cNvSpPr/>
      </dsp:nvSpPr>
      <dsp:spPr>
        <a:xfrm>
          <a:off x="525780" y="332910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Real-time Notifications</a:t>
          </a:r>
          <a:endParaRPr lang="en-US" sz="2400" kern="1200" dirty="0"/>
        </a:p>
      </dsp:txBody>
      <dsp:txXfrm>
        <a:off x="560365" y="3363694"/>
        <a:ext cx="7291750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ScholarHomes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By Ryan Shannon &amp; Jomi Kafi</a:t>
            </a:r>
            <a:endParaRPr lang="en-US"/>
          </a:p>
          <a:p>
            <a:br>
              <a:rPr lang="en-US"/>
            </a:br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A person in a green dress standing in front of a green building&#10;&#10;Description automatically generated">
            <a:extLst>
              <a:ext uri="{FF2B5EF4-FFF2-40B4-BE49-F238E27FC236}">
                <a16:creationId xmlns:a16="http://schemas.microsoft.com/office/drawing/2014/main" id="{E07C32C1-7C75-3141-3C06-C649E8550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3D0056-6861-2918-992B-7B7B2A62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Competitor Analysis - Jomi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EA67BE-2791-4B75-11E6-0B26721D72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6171855"/>
              </p:ext>
            </p:extLst>
          </p:nvPr>
        </p:nvGraphicFramePr>
        <p:xfrm>
          <a:off x="127000" y="3111500"/>
          <a:ext cx="11868407" cy="3509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5936">
                  <a:extLst>
                    <a:ext uri="{9D8B030D-6E8A-4147-A177-3AD203B41FA5}">
                      <a16:colId xmlns:a16="http://schemas.microsoft.com/office/drawing/2014/main" val="1503252930"/>
                    </a:ext>
                  </a:extLst>
                </a:gridCol>
                <a:gridCol w="2381428">
                  <a:extLst>
                    <a:ext uri="{9D8B030D-6E8A-4147-A177-3AD203B41FA5}">
                      <a16:colId xmlns:a16="http://schemas.microsoft.com/office/drawing/2014/main" val="4243315659"/>
                    </a:ext>
                  </a:extLst>
                </a:gridCol>
                <a:gridCol w="2373681">
                  <a:extLst>
                    <a:ext uri="{9D8B030D-6E8A-4147-A177-3AD203B41FA5}">
                      <a16:colId xmlns:a16="http://schemas.microsoft.com/office/drawing/2014/main" val="1787867094"/>
                    </a:ext>
                  </a:extLst>
                </a:gridCol>
                <a:gridCol w="2373681">
                  <a:extLst>
                    <a:ext uri="{9D8B030D-6E8A-4147-A177-3AD203B41FA5}">
                      <a16:colId xmlns:a16="http://schemas.microsoft.com/office/drawing/2014/main" val="2906861273"/>
                    </a:ext>
                  </a:extLst>
                </a:gridCol>
                <a:gridCol w="2373681">
                  <a:extLst>
                    <a:ext uri="{9D8B030D-6E8A-4147-A177-3AD203B41FA5}">
                      <a16:colId xmlns:a16="http://schemas.microsoft.com/office/drawing/2014/main" val="3744042201"/>
                    </a:ext>
                  </a:extLst>
                </a:gridCol>
              </a:tblGrid>
              <a:tr h="631995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DCUaccommodation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Daft.ie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Rent.ie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ScholarHomes</a:t>
                      </a:r>
                      <a:endParaRPr 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50325"/>
                  </a:ext>
                </a:extLst>
              </a:tr>
              <a:tr h="4596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Accessibility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191141"/>
                  </a:ext>
                </a:extLst>
              </a:tr>
              <a:tr h="4596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Long-Term viability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C00000"/>
                          </a:solidFill>
                          <a:latin typeface="Aptos"/>
                        </a:rPr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444763"/>
                  </a:ext>
                </a:extLst>
              </a:tr>
              <a:tr h="4596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Chat features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C00000"/>
                          </a:solidFill>
                          <a:latin typeface="Aptos"/>
                        </a:rPr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847809"/>
                  </a:ext>
                </a:extLst>
              </a:tr>
              <a:tr h="5797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Personal user profiles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C00000"/>
                          </a:solidFill>
                          <a:latin typeface="Aptos"/>
                        </a:rPr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227995"/>
                  </a:ext>
                </a:extLst>
              </a:tr>
              <a:tr h="4596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Free Listings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564823"/>
                  </a:ext>
                </a:extLst>
              </a:tr>
              <a:tr h="4596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Mobile compatibility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C00000"/>
                          </a:solidFill>
                          <a:latin typeface="Aptos"/>
                        </a:rPr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316803"/>
                  </a:ext>
                </a:extLst>
              </a:tr>
            </a:tbl>
          </a:graphicData>
        </a:graphic>
      </p:graphicFrame>
      <p:pic>
        <p:nvPicPr>
          <p:cNvPr id="7" name="Picture 6" descr="A logo with a yellow and blue swoosh&#10;&#10;Description automatically generated">
            <a:extLst>
              <a:ext uri="{FF2B5EF4-FFF2-40B4-BE49-F238E27FC236}">
                <a16:creationId xmlns:a16="http://schemas.microsoft.com/office/drawing/2014/main" id="{08334F11-83F4-B808-759B-DF55D4E5B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35" y="1744279"/>
            <a:ext cx="1183455" cy="1189580"/>
          </a:xfrm>
          <a:prstGeom prst="rect">
            <a:avLst/>
          </a:prstGeom>
        </p:spPr>
      </p:pic>
      <p:pic>
        <p:nvPicPr>
          <p:cNvPr id="3" name="Picture 2" descr="A person in a green dress standing in front of a green building&#10;&#10;Description automatically generated">
            <a:extLst>
              <a:ext uri="{FF2B5EF4-FFF2-40B4-BE49-F238E27FC236}">
                <a16:creationId xmlns:a16="http://schemas.microsoft.com/office/drawing/2014/main" id="{C2582B3A-B93C-8EAF-DE2A-C673743DA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7" r="9747" b="9468"/>
          <a:stretch/>
        </p:blipFill>
        <p:spPr>
          <a:xfrm>
            <a:off x="10011229" y="1718254"/>
            <a:ext cx="1126872" cy="1255466"/>
          </a:xfrm>
          <a:prstGeom prst="rect">
            <a:avLst/>
          </a:prstGeom>
        </p:spPr>
      </p:pic>
      <p:pic>
        <p:nvPicPr>
          <p:cNvPr id="5" name="Graphic 4" descr="Daft logo">
            <a:extLst>
              <a:ext uri="{FF2B5EF4-FFF2-40B4-BE49-F238E27FC236}">
                <a16:creationId xmlns:a16="http://schemas.microsoft.com/office/drawing/2014/main" id="{789825D8-273C-7741-C373-A9CC76C8E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2445" y="2342874"/>
            <a:ext cx="1369805" cy="372165"/>
          </a:xfrm>
          <a:prstGeom prst="rect">
            <a:avLst/>
          </a:prstGeom>
        </p:spPr>
      </p:pic>
      <p:pic>
        <p:nvPicPr>
          <p:cNvPr id="6" name="Picture 5" descr="A blue and green logo&#10;&#10;Description automatically generated">
            <a:extLst>
              <a:ext uri="{FF2B5EF4-FFF2-40B4-BE49-F238E27FC236}">
                <a16:creationId xmlns:a16="http://schemas.microsoft.com/office/drawing/2014/main" id="{4C353AEE-5729-1654-D04B-3BB9061A2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060" y="2205244"/>
            <a:ext cx="2040835" cy="65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04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75B372-415B-6F58-F0A8-71654ED87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562" y="479493"/>
            <a:ext cx="6297038" cy="14144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Django Framework - Ryan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diagram of a process&#10;&#10;Description automatically generated">
            <a:extLst>
              <a:ext uri="{FF2B5EF4-FFF2-40B4-BE49-F238E27FC236}">
                <a16:creationId xmlns:a16="http://schemas.microsoft.com/office/drawing/2014/main" id="{E500F489-DCEE-1D72-E8B0-FA5841051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74" b="3333"/>
          <a:stretch/>
        </p:blipFill>
        <p:spPr>
          <a:xfrm>
            <a:off x="17382" y="1893751"/>
            <a:ext cx="7469781" cy="357385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58E4F7-9673-9CCB-9536-044F8D7F66B2}"/>
              </a:ext>
            </a:extLst>
          </p:cNvPr>
          <p:cNvSpPr txBox="1"/>
          <p:nvPr/>
        </p:nvSpPr>
        <p:spPr>
          <a:xfrm>
            <a:off x="7799962" y="1857443"/>
            <a:ext cx="3553838" cy="41925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We utilized the Django framework to create the application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/>
              <a:t>Frontend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Html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CSS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/>
              <a:t>Backend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Python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152894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2215-FEAA-6131-C428-F4F2A7D83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5011473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External Interfaces - Ryan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19" y="170310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1E9FBD3-02BD-04F4-5887-7B243291B10E}"/>
              </a:ext>
            </a:extLst>
          </p:cNvPr>
          <p:cNvSpPr txBox="1"/>
          <p:nvPr/>
        </p:nvSpPr>
        <p:spPr>
          <a:xfrm>
            <a:off x="6355641" y="338328"/>
            <a:ext cx="5207000" cy="27264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>
                <a:solidFill>
                  <a:schemeClr val="tx2"/>
                </a:solidFill>
              </a:rPr>
              <a:t>Summary</a:t>
            </a:r>
            <a:br>
              <a:rPr lang="en-US" sz="1600"/>
            </a:br>
            <a:r>
              <a:rPr lang="en-US" sz="1600">
                <a:solidFill>
                  <a:schemeClr val="tx2"/>
                </a:solidFill>
              </a:rPr>
              <a:t>The google map API allows </a:t>
            </a:r>
            <a:r>
              <a:rPr lang="en-US" sz="1600" err="1">
                <a:solidFill>
                  <a:schemeClr val="tx2"/>
                </a:solidFill>
              </a:rPr>
              <a:t>ScholarHomes</a:t>
            </a:r>
            <a:r>
              <a:rPr lang="en-US" sz="1600">
                <a:solidFill>
                  <a:schemeClr val="tx2"/>
                </a:solidFill>
              </a:rPr>
              <a:t> to display an embedded google map into our web page from an address</a:t>
            </a:r>
            <a:endParaRPr lang="en-US" sz="1600" b="1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>
                <a:solidFill>
                  <a:schemeClr val="tx2"/>
                </a:solidFill>
              </a:rPr>
              <a:t>Requirements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tx2"/>
                </a:solidFill>
              </a:rPr>
              <a:t>In order to use this API, we must first enable the APIs we wish to use on Google cloud and then create an API key</a:t>
            </a:r>
          </a:p>
        </p:txBody>
      </p:sp>
      <p:pic>
        <p:nvPicPr>
          <p:cNvPr id="4" name="Content Placeholder 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4DCD626B-7445-DCA3-5821-764809C0D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086" b="-1533"/>
          <a:stretch/>
        </p:blipFill>
        <p:spPr>
          <a:xfrm>
            <a:off x="669999" y="3502099"/>
            <a:ext cx="5166360" cy="241967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EEB015B-669D-3C5F-DD05-401301F99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125" b="-529"/>
          <a:stretch/>
        </p:blipFill>
        <p:spPr>
          <a:xfrm>
            <a:off x="7704016" y="3364198"/>
            <a:ext cx="2469610" cy="269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55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F25B-421C-C7A2-82C8-578C88FB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117" y="164042"/>
            <a:ext cx="5795433" cy="1135063"/>
          </a:xfrm>
        </p:spPr>
        <p:txBody>
          <a:bodyPr/>
          <a:lstStyle/>
          <a:p>
            <a:r>
              <a:rPr lang="en-US"/>
              <a:t>Database Design - Ryan</a:t>
            </a:r>
          </a:p>
        </p:txBody>
      </p:sp>
      <p:pic>
        <p:nvPicPr>
          <p:cNvPr id="4" name="Content Placeholder 3" descr="A diagram of a database&#10;&#10;Description automatically generated">
            <a:extLst>
              <a:ext uri="{FF2B5EF4-FFF2-40B4-BE49-F238E27FC236}">
                <a16:creationId xmlns:a16="http://schemas.microsoft.com/office/drawing/2014/main" id="{B55FE3AC-9C2C-22B4-8B23-0F6E568CB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8" y="1029619"/>
            <a:ext cx="10214056" cy="5538059"/>
          </a:xfrm>
        </p:spPr>
      </p:pic>
    </p:spTree>
    <p:extLst>
      <p:ext uri="{BB962C8B-B14F-4D97-AF65-F5344CB8AC3E}">
        <p14:creationId xmlns:p14="http://schemas.microsoft.com/office/powerpoint/2010/main" val="378213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15DEA-71CE-D0D2-EA36-61805569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BPMN </a:t>
            </a:r>
            <a:b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Process we're trying to create - Ryan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diagram of a process&#10;&#10;Description automatically generated">
            <a:extLst>
              <a:ext uri="{FF2B5EF4-FFF2-40B4-BE49-F238E27FC236}">
                <a16:creationId xmlns:a16="http://schemas.microsoft.com/office/drawing/2014/main" id="{ED5183FA-129A-E3DC-FEBC-DBE8C375F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175" y="227158"/>
            <a:ext cx="4502986" cy="628560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E89292BF-45D3-39F4-5C32-ABDAD180C6E8}"/>
              </a:ext>
            </a:extLst>
          </p:cNvPr>
          <p:cNvSpPr txBox="1"/>
          <p:nvPr/>
        </p:nvSpPr>
        <p:spPr>
          <a:xfrm>
            <a:off x="5896173" y="2285785"/>
            <a:ext cx="6166925" cy="301422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ts val="400"/>
              </a:spcBef>
              <a:buAutoNum type="arabicPeriod"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Lister</a:t>
            </a:r>
            <a:r>
              <a:rPr lang="en-US" sz="2400"/>
              <a:t>: Create a listing</a:t>
            </a:r>
            <a:endParaRPr lang="en-US"/>
          </a:p>
          <a:p>
            <a:pPr marL="457200" indent="-457200">
              <a:lnSpc>
                <a:spcPct val="150000"/>
              </a:lnSpc>
              <a:spcBef>
                <a:spcPts val="400"/>
              </a:spcBef>
              <a:buAutoNum type="arabicPeriod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Seeker</a:t>
            </a:r>
            <a:r>
              <a:rPr lang="en-US" sz="2400"/>
              <a:t>: View property listings</a:t>
            </a:r>
          </a:p>
          <a:p>
            <a:pPr marL="457200" indent="-457200">
              <a:lnSpc>
                <a:spcPct val="150000"/>
              </a:lnSpc>
              <a:spcBef>
                <a:spcPts val="400"/>
              </a:spcBef>
              <a:buAutoNum type="arabicPeriod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Seeker</a:t>
            </a:r>
            <a:r>
              <a:rPr lang="en-US" sz="2400"/>
              <a:t>: Apply to listing</a:t>
            </a:r>
          </a:p>
          <a:p>
            <a:pPr marL="457200" indent="-457200">
              <a:lnSpc>
                <a:spcPct val="150000"/>
              </a:lnSpc>
              <a:spcBef>
                <a:spcPts val="400"/>
              </a:spcBef>
              <a:buAutoNum type="arabicPeriod"/>
            </a:pPr>
            <a:r>
              <a:rPr lang="en-US" sz="2400" b="1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Lister</a:t>
            </a:r>
            <a:r>
              <a:rPr lang="en-US" sz="2400"/>
              <a:t>: Look through potential applicants</a:t>
            </a:r>
          </a:p>
          <a:p>
            <a:pPr marL="457200" indent="-457200">
              <a:lnSpc>
                <a:spcPct val="150000"/>
              </a:lnSpc>
              <a:spcBef>
                <a:spcPts val="400"/>
              </a:spcBef>
              <a:buAutoNum type="arabicPeriod"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Lister</a:t>
            </a:r>
            <a:r>
              <a:rPr lang="en-US" sz="2400"/>
              <a:t>: Accept and notify client</a:t>
            </a:r>
          </a:p>
        </p:txBody>
      </p:sp>
    </p:spTree>
    <p:extLst>
      <p:ext uri="{BB962C8B-B14F-4D97-AF65-F5344CB8AC3E}">
        <p14:creationId xmlns:p14="http://schemas.microsoft.com/office/powerpoint/2010/main" val="53423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759DE-86D7-9689-2E6B-B0E029962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Registering Student - Ryan</a:t>
            </a:r>
          </a:p>
        </p:txBody>
      </p:sp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DB319D1-D7C7-5E86-DEE4-0CE100ADBE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010" r="46635" b="307"/>
          <a:stretch/>
        </p:blipFill>
        <p:spPr>
          <a:xfrm>
            <a:off x="715748" y="2316329"/>
            <a:ext cx="5131088" cy="3727830"/>
          </a:xfrm>
          <a:prstGeom prst="rect">
            <a:avLst/>
          </a:prstGeom>
        </p:spPr>
      </p:pic>
      <p:pic>
        <p:nvPicPr>
          <p:cNvPr id="4" name="29.04.2024_13.37.00_REC">
            <a:hlinkClick r:id="" action="ppaction://media"/>
            <a:extLst>
              <a:ext uri="{FF2B5EF4-FFF2-40B4-BE49-F238E27FC236}">
                <a16:creationId xmlns:a16="http://schemas.microsoft.com/office/drawing/2014/main" id="{5FB2AF7D-6A53-5414-1914-AC4DE21239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32712" y="1815249"/>
            <a:ext cx="4440004" cy="471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C8DC4-AF2C-11C0-8766-D69521AC8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View Properties – Jomi </a:t>
            </a:r>
          </a:p>
        </p:txBody>
      </p:sp>
      <p:pic>
        <p:nvPicPr>
          <p:cNvPr id="3" name="02.05.2024_15.06.08_REC">
            <a:hlinkClick r:id="" action="ppaction://media"/>
            <a:extLst>
              <a:ext uri="{FF2B5EF4-FFF2-40B4-BE49-F238E27FC236}">
                <a16:creationId xmlns:a16="http://schemas.microsoft.com/office/drawing/2014/main" id="{538EE802-630D-CC8B-68F4-1762891B99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56392" y="2342554"/>
            <a:ext cx="5337732" cy="3442904"/>
          </a:xfrm>
          <a:prstGeom prst="rect">
            <a:avLst/>
          </a:prstGeom>
        </p:spPr>
      </p:pic>
      <p:pic>
        <p:nvPicPr>
          <p:cNvPr id="4" name="Content Placeholder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58A65AB-98D0-9B11-02D4-65C779C28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1640" y="2342834"/>
            <a:ext cx="5131087" cy="343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7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4C01E-3D09-FE32-E5A7-4B3985FD9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View Profile - jomi</a:t>
            </a:r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6A77918-91E8-275C-C8D7-E2CC4392A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4562" y="2403717"/>
            <a:ext cx="5906001" cy="3617630"/>
          </a:xfrm>
          <a:prstGeom prst="rect">
            <a:avLst/>
          </a:prstGeom>
        </p:spPr>
      </p:pic>
      <p:pic>
        <p:nvPicPr>
          <p:cNvPr id="4" name="02.05.2024_15.13.00_RECvp">
            <a:hlinkClick r:id="" action="ppaction://media"/>
            <a:extLst>
              <a:ext uri="{FF2B5EF4-FFF2-40B4-BE49-F238E27FC236}">
                <a16:creationId xmlns:a16="http://schemas.microsoft.com/office/drawing/2014/main" id="{12792B73-9F0C-5078-2B31-1432C7324D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5165" y="2411373"/>
            <a:ext cx="5131087" cy="361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4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607EA7-6187-C30C-4757-EA71C2F6E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Following/Follower - Ryan</a:t>
            </a: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3BCB446-D6EC-D73C-453B-7A2CE5CA7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51852" y="2181426"/>
            <a:ext cx="4594984" cy="3997637"/>
          </a:xfrm>
          <a:prstGeom prst="rect">
            <a:avLst/>
          </a:prstGeom>
        </p:spPr>
      </p:pic>
      <p:pic>
        <p:nvPicPr>
          <p:cNvPr id="4" name="29.04.2024_14.06.15_REC">
            <a:hlinkClick r:id="" action="ppaction://media"/>
            <a:extLst>
              <a:ext uri="{FF2B5EF4-FFF2-40B4-BE49-F238E27FC236}">
                <a16:creationId xmlns:a16="http://schemas.microsoft.com/office/drawing/2014/main" id="{30A13A55-8F2B-CC0E-D751-E24334A219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5165" y="2217815"/>
            <a:ext cx="3877896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8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F98D30-AA2D-FEF5-132D-DA4DD7BCA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Creating a Listing - Ryan</a:t>
            </a:r>
          </a:p>
        </p:txBody>
      </p:sp>
      <p:pic>
        <p:nvPicPr>
          <p:cNvPr id="5" name="29.04.2024_15.47.58_REC">
            <a:hlinkClick r:id="" action="ppaction://media"/>
            <a:extLst>
              <a:ext uri="{FF2B5EF4-FFF2-40B4-BE49-F238E27FC236}">
                <a16:creationId xmlns:a16="http://schemas.microsoft.com/office/drawing/2014/main" id="{337A5828-33BB-1044-8BE6-115455F2CF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71513" y="1993085"/>
            <a:ext cx="4241825" cy="4457667"/>
          </a:xfrm>
          <a:prstGeom prst="rect">
            <a:avLst/>
          </a:prstGeom>
        </p:spPr>
      </p:pic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D9C6631C-E728-EC52-EFC0-D07D40FC7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75" y="2519829"/>
            <a:ext cx="5443631" cy="34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5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759D9-BEF7-0162-CC98-1EF8B022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Ambition for The Project - Jomi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BA438889-174F-105E-A30A-FB3209B52B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3754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4675C-E95E-8AC9-006E-CE1D55760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Apply to Listing (View/Delete listings) - Jomi</a:t>
            </a:r>
          </a:p>
        </p:txBody>
      </p:sp>
      <p:pic>
        <p:nvPicPr>
          <p:cNvPr id="5" name="Content Placeholder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518918B-572D-2428-4601-88605D983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47808" b="326"/>
          <a:stretch/>
        </p:blipFill>
        <p:spPr>
          <a:xfrm>
            <a:off x="715748" y="2330659"/>
            <a:ext cx="5131088" cy="3699171"/>
          </a:xfrm>
          <a:prstGeom prst="rect">
            <a:avLst/>
          </a:prstGeom>
        </p:spPr>
      </p:pic>
      <p:pic>
        <p:nvPicPr>
          <p:cNvPr id="4" name="02.05.2024_15.42.10_RECapplyD">
            <a:hlinkClick r:id="" action="ppaction://media"/>
            <a:extLst>
              <a:ext uri="{FF2B5EF4-FFF2-40B4-BE49-F238E27FC236}">
                <a16:creationId xmlns:a16="http://schemas.microsoft.com/office/drawing/2014/main" id="{3BFEA19E-57B4-D213-D885-115E72852C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5165" y="2844164"/>
            <a:ext cx="5131087" cy="27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4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7DBAE-1146-424D-A9B9-DBFE9905A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View my Listings and Applications - Jomi</a:t>
            </a: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F592BB7-5028-7B63-2E27-64B1071C1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2833" y="2508702"/>
            <a:ext cx="5247324" cy="3678881"/>
          </a:xfrm>
          <a:prstGeom prst="rect">
            <a:avLst/>
          </a:prstGeom>
        </p:spPr>
      </p:pic>
      <p:pic>
        <p:nvPicPr>
          <p:cNvPr id="4" name="02.05.2024_15.48.24_RECview listing">
            <a:hlinkClick r:id="" action="ppaction://media"/>
            <a:extLst>
              <a:ext uri="{FF2B5EF4-FFF2-40B4-BE49-F238E27FC236}">
                <a16:creationId xmlns:a16="http://schemas.microsoft.com/office/drawing/2014/main" id="{EB3A628E-AE75-71D7-2C5E-FD266F7537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5165" y="2508281"/>
            <a:ext cx="5131087" cy="36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8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4984-9BE2-763D-0FB0-3FDB3F77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Features - Jomi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1A48AB-DAA1-A41D-9072-467B7862EBA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9182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A3AA7-0758-2603-E5BB-A1E9759C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The Future Goals and Objectives - Jomi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9C1F1-AEC7-4E36-EDD4-9910489C4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200" dirty="0">
                <a:latin typeface="Calibri"/>
                <a:ea typeface="+mn-lt"/>
                <a:cs typeface="+mn-lt"/>
              </a:rPr>
              <a:t>Partnerships with Universities: Form partnerships with institutions to become their go-to resource for housing searches. This will make it easy for students to find safe housing.</a:t>
            </a:r>
          </a:p>
          <a:p>
            <a:endParaRPr lang="en-US" sz="1200" dirty="0">
              <a:latin typeface="Calibri"/>
              <a:ea typeface="Calibri"/>
              <a:cs typeface="Calibri"/>
            </a:endParaRPr>
          </a:p>
          <a:p>
            <a:r>
              <a:rPr lang="en-US" sz="1200" dirty="0">
                <a:ea typeface="+mn-lt"/>
                <a:cs typeface="+mn-lt"/>
              </a:rPr>
              <a:t>Sustainability Initiatives: Support ways of living that are good for the earth and work with companies that provide eco-friendly housing to provide sustainable lodging.</a:t>
            </a:r>
            <a:endParaRPr lang="en-US" sz="1200" dirty="0">
              <a:latin typeface="Calibri"/>
              <a:ea typeface="Calibri"/>
              <a:cs typeface="Calibri"/>
            </a:endParaRPr>
          </a:p>
          <a:p>
            <a:endParaRPr lang="en-US" sz="1200" dirty="0"/>
          </a:p>
          <a:p>
            <a:r>
              <a:rPr lang="en-US" sz="1200" dirty="0">
                <a:ea typeface="+mn-lt"/>
                <a:cs typeface="+mn-lt"/>
              </a:rPr>
              <a:t>Make a Community Platform: Create a community within the app so that students can talk about housing, share their experiences, and give each other tips, creating a helpful network.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ea typeface="+mn-lt"/>
                <a:cs typeface="+mn-lt"/>
              </a:rPr>
              <a:t>Regular changes and New Features: Commit to regular changes and adding new features that meet changing user needs and take advantage of new technology.</a:t>
            </a:r>
            <a:endParaRPr lang="en-US" sz="1200" dirty="0"/>
          </a:p>
          <a:p>
            <a:endParaRPr lang="en-US" sz="1100"/>
          </a:p>
        </p:txBody>
      </p:sp>
      <p:pic>
        <p:nvPicPr>
          <p:cNvPr id="5" name="Picture 4" descr="A person holding a globe">
            <a:extLst>
              <a:ext uri="{FF2B5EF4-FFF2-40B4-BE49-F238E27FC236}">
                <a16:creationId xmlns:a16="http://schemas.microsoft.com/office/drawing/2014/main" id="{A2E3A1CA-7DF6-9D1B-254A-342DF96A2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34" r="23284" b="-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78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Graph on document with pen">
            <a:extLst>
              <a:ext uri="{FF2B5EF4-FFF2-40B4-BE49-F238E27FC236}">
                <a16:creationId xmlns:a16="http://schemas.microsoft.com/office/drawing/2014/main" id="{8BBB22E2-1E09-F077-5788-770D66302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37" r="13385" b="-3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AEE10-058B-7C77-714E-9736E08F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Our Solution - jomi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09BEDD6-E345-962A-C788-6A97B2EC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 b="1">
                <a:latin typeface="Calibri"/>
                <a:ea typeface="+mn-lt"/>
                <a:cs typeface="+mn-lt"/>
              </a:rPr>
              <a:t>Student-Centric Housing Solutions:</a:t>
            </a:r>
            <a:r>
              <a:rPr lang="en-US" sz="1400">
                <a:latin typeface="Calibri"/>
                <a:ea typeface="+mn-lt"/>
                <a:cs typeface="+mn-lt"/>
              </a:rPr>
              <a:t> SchlorHomes is dedicated to helping students find the best and most affordable accommodation options near their educational institutions.</a:t>
            </a:r>
            <a:endParaRPr lang="en-US" sz="1400">
              <a:latin typeface="Calibri"/>
              <a:ea typeface="Calibri"/>
              <a:cs typeface="Calibri"/>
            </a:endParaRPr>
          </a:p>
          <a:p>
            <a:endParaRPr lang="en-US" sz="1400">
              <a:latin typeface="Calibri"/>
              <a:ea typeface="+mn-lt"/>
              <a:cs typeface="+mn-lt"/>
            </a:endParaRPr>
          </a:p>
          <a:p>
            <a:r>
              <a:rPr lang="en-US" sz="1400" b="1">
                <a:latin typeface="Calibri"/>
                <a:ea typeface="+mn-lt"/>
                <a:cs typeface="+mn-lt"/>
              </a:rPr>
              <a:t>Optimized Search Features:</a:t>
            </a:r>
            <a:r>
              <a:rPr lang="en-US" sz="1400">
                <a:latin typeface="Calibri"/>
                <a:ea typeface="+mn-lt"/>
                <a:cs typeface="+mn-lt"/>
              </a:rPr>
              <a:t> The app provides tailored search functionalities that enable students to filter and select housing based on their specific needs and budget.</a:t>
            </a:r>
            <a:endParaRPr lang="en-US" sz="1400">
              <a:latin typeface="Calibri"/>
              <a:ea typeface="Calibri"/>
              <a:cs typeface="Calibri"/>
            </a:endParaRPr>
          </a:p>
          <a:p>
            <a:endParaRPr lang="en-US" sz="1400">
              <a:latin typeface="Calibri"/>
              <a:ea typeface="+mn-lt"/>
              <a:cs typeface="+mn-lt"/>
            </a:endParaRPr>
          </a:p>
          <a:p>
            <a:r>
              <a:rPr lang="en-US" sz="1400" b="1">
                <a:latin typeface="Calibri"/>
                <a:ea typeface="+mn-lt"/>
                <a:cs typeface="+mn-lt"/>
              </a:rPr>
              <a:t>Accessibility and Affordability:</a:t>
            </a:r>
            <a:r>
              <a:rPr lang="en-US" sz="1400">
                <a:latin typeface="Calibri"/>
                <a:ea typeface="+mn-lt"/>
                <a:cs typeface="+mn-lt"/>
              </a:rPr>
              <a:t> Focused on affordability, SchlorHomes ensures that the housing options available are within the financial reach of students, making it easier to secure convenient and cost-effective living spaces.</a:t>
            </a:r>
            <a:endParaRPr lang="en-US" sz="1400">
              <a:latin typeface="Calibri"/>
            </a:endParaRP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67526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80E6-F5FE-3E4B-9C6F-EC13AD23B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Timeline (e.g. Gantt) - Jomi</a:t>
            </a:r>
          </a:p>
        </p:txBody>
      </p:sp>
      <p:pic>
        <p:nvPicPr>
          <p:cNvPr id="4" name="Content Placeholder 3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A8AE9FA8-6AC0-1228-BEF9-52C91C667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90" t="243" r="133" b="-243"/>
          <a:stretch/>
        </p:blipFill>
        <p:spPr>
          <a:xfrm>
            <a:off x="2306705" y="1836208"/>
            <a:ext cx="7758755" cy="4351343"/>
          </a:xfrm>
        </p:spPr>
      </p:pic>
    </p:spTree>
    <p:extLst>
      <p:ext uri="{BB962C8B-B14F-4D97-AF65-F5344CB8AC3E}">
        <p14:creationId xmlns:p14="http://schemas.microsoft.com/office/powerpoint/2010/main" val="1502851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D81697-A9ED-92B6-A3B2-21F8387F9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sz="3400"/>
              <a:t>Primary Research - Ryan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816ACA48-F334-84EC-5163-E9E4E0A00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D8AC-AB2D-0A66-5006-F8AC5B879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709623"/>
            <a:ext cx="5458838" cy="45608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We conducted primary research by asking 9 university students who have previously lived in student accommodation about their experiences</a:t>
            </a:r>
          </a:p>
          <a:p>
            <a:pPr marL="0" indent="0">
              <a:buNone/>
            </a:pPr>
            <a:endParaRPr lang="en-US" sz="1200" dirty="0"/>
          </a:p>
          <a:p>
            <a:pPr marL="457200" indent="-457200"/>
            <a:r>
              <a:rPr lang="en-US" sz="2200" b="1" dirty="0">
                <a:ea typeface="+mn-lt"/>
                <a:cs typeface="+mn-lt"/>
              </a:rPr>
              <a:t>6 out of 9</a:t>
            </a:r>
            <a:r>
              <a:rPr lang="en-US" sz="2200" dirty="0">
                <a:ea typeface="+mn-lt"/>
                <a:cs typeface="+mn-lt"/>
              </a:rPr>
              <a:t> faced difficulty securing accommodation</a:t>
            </a:r>
            <a:br>
              <a:rPr lang="en-US" sz="2200" dirty="0">
                <a:ea typeface="+mn-lt"/>
                <a:cs typeface="+mn-lt"/>
              </a:rPr>
            </a:br>
            <a:endParaRPr lang="en-US" sz="2200" dirty="0">
              <a:ea typeface="+mn-lt"/>
              <a:cs typeface="+mn-lt"/>
            </a:endParaRPr>
          </a:p>
          <a:p>
            <a:pPr marL="457200" indent="-457200"/>
            <a:r>
              <a:rPr lang="en-US" sz="2200" dirty="0"/>
              <a:t>We interviewed both </a:t>
            </a:r>
            <a:r>
              <a:rPr lang="en-US" sz="2200" b="1" dirty="0"/>
              <a:t>Irish</a:t>
            </a:r>
            <a:r>
              <a:rPr lang="en-US" sz="2200" dirty="0"/>
              <a:t> and </a:t>
            </a:r>
            <a:r>
              <a:rPr lang="en-US" sz="2200" b="1" dirty="0"/>
              <a:t>International students such Gemma</a:t>
            </a:r>
            <a:br>
              <a:rPr lang="en-US" sz="2200" b="1" dirty="0"/>
            </a:br>
            <a:endParaRPr lang="en-US" sz="2200"/>
          </a:p>
          <a:p>
            <a:pPr marL="457200" indent="-457200"/>
            <a:r>
              <a:rPr lang="en-US" sz="2200" dirty="0"/>
              <a:t>Gemma was one of several students who stated they had a  </a:t>
            </a:r>
            <a:r>
              <a:rPr lang="en-US" sz="2200" b="1" dirty="0"/>
              <a:t>fear of living with a stranger</a:t>
            </a:r>
          </a:p>
        </p:txBody>
      </p:sp>
    </p:spTree>
    <p:extLst>
      <p:ext uri="{BB962C8B-B14F-4D97-AF65-F5344CB8AC3E}">
        <p14:creationId xmlns:p14="http://schemas.microsoft.com/office/powerpoint/2010/main" val="3772944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77BCB-6303-0D54-AA2D-1A7FD5685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Secondary Research </a:t>
            </a:r>
            <a:br>
              <a:rPr lang="en-US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- Ryan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7FC46-8548-4F3F-50B6-CBC146C63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913491"/>
            <a:ext cx="6104668" cy="45035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There is a clear lack of student accommodation in Ireland:</a:t>
            </a:r>
          </a:p>
          <a:p>
            <a:pPr marL="0" indent="0">
              <a:buNone/>
            </a:pPr>
            <a:endParaRPr lang="en-US" sz="2200"/>
          </a:p>
          <a:p>
            <a:pPr marL="457200" indent="-457200"/>
            <a:r>
              <a:rPr lang="en-US" sz="2200" b="1" dirty="0"/>
              <a:t>Protests</a:t>
            </a:r>
            <a:r>
              <a:rPr lang="en-US" sz="2200" dirty="0"/>
              <a:t> about the lack of student accommodation</a:t>
            </a:r>
            <a:br>
              <a:rPr lang="en-US" sz="2200" dirty="0"/>
            </a:br>
            <a:r>
              <a:rPr lang="en-US" sz="2200" dirty="0">
                <a:ea typeface="+mn-lt"/>
                <a:cs typeface="+mn-lt"/>
              </a:rPr>
              <a:t>(4th of October 2023,  300 students participants)</a:t>
            </a:r>
            <a:endParaRPr lang="en-US" sz="2200" dirty="0"/>
          </a:p>
          <a:p>
            <a:pPr marL="457200" indent="-457200"/>
            <a:endParaRPr lang="en-US" sz="2200">
              <a:ea typeface="+mn-lt"/>
              <a:cs typeface="+mn-lt"/>
            </a:endParaRPr>
          </a:p>
          <a:p>
            <a:pPr marL="457200" indent="-457200"/>
            <a:r>
              <a:rPr lang="en-US" sz="2200" dirty="0">
                <a:ea typeface="+mn-lt"/>
                <a:cs typeface="+mn-lt"/>
              </a:rPr>
              <a:t>The average rent in Ireland surpasses the peak of the Celtic Tiger era by more than 50%</a:t>
            </a:r>
            <a:endParaRPr lang="en-US" sz="2200" dirty="0"/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0710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B143-F481-18C5-4C5C-98E58A1E8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Market - Ryan </a:t>
            </a:r>
            <a:br>
              <a:rPr lang="en-US" sz="3600" dirty="0"/>
            </a:br>
            <a:br>
              <a:rPr lang="en-US" sz="1400" dirty="0"/>
            </a:br>
            <a:r>
              <a:rPr lang="en-US" sz="1400" dirty="0">
                <a:ea typeface="+mj-lt"/>
                <a:cs typeface="+mj-lt"/>
              </a:rPr>
              <a:t>Information gotten from </a:t>
            </a:r>
            <a:r>
              <a:rPr lang="en-US" sz="1400" b="1" dirty="0">
                <a:ea typeface="+mj-lt"/>
                <a:cs typeface="+mj-lt"/>
              </a:rPr>
              <a:t>HEA.ie</a:t>
            </a:r>
            <a:endParaRPr lang="en-US" sz="1400" dirty="0">
              <a:ea typeface="+mj-lt"/>
              <a:cs typeface="+mj-lt"/>
            </a:endParaRPr>
          </a:p>
        </p:txBody>
      </p:sp>
      <p:pic>
        <p:nvPicPr>
          <p:cNvPr id="6" name="Picture 5" descr="9 illuminating tips for marketing to college students - Agility PR Solutions">
            <a:extLst>
              <a:ext uri="{FF2B5EF4-FFF2-40B4-BE49-F238E27FC236}">
                <a16:creationId xmlns:a16="http://schemas.microsoft.com/office/drawing/2014/main" id="{A52AF04D-8DFB-7C4C-D76E-70DBC6167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4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EB25A2-F53F-783C-0CD4-6D0754FCDE56}"/>
              </a:ext>
            </a:extLst>
          </p:cNvPr>
          <p:cNvSpPr txBox="1">
            <a:spLocks/>
          </p:cNvSpPr>
          <p:nvPr/>
        </p:nvSpPr>
        <p:spPr>
          <a:xfrm>
            <a:off x="4223982" y="3727450"/>
            <a:ext cx="7485413" cy="2935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710">
              <a:spcBef>
                <a:spcPts val="770"/>
              </a:spcBef>
            </a:pPr>
            <a:r>
              <a:rPr lang="en-US" sz="2000" b="1"/>
              <a:t>Main Demographic</a:t>
            </a:r>
            <a:br>
              <a:rPr lang="en-US" sz="2000" b="1"/>
            </a:br>
            <a:r>
              <a:rPr lang="en-US" sz="2000"/>
              <a:t>Students aged 18 – 30</a:t>
            </a:r>
            <a:endParaRPr lang="en-US"/>
          </a:p>
          <a:p>
            <a:pPr marL="219710">
              <a:spcBef>
                <a:spcPts val="770"/>
              </a:spcBef>
            </a:pPr>
            <a:endParaRPr lang="en-US" sz="2000"/>
          </a:p>
          <a:p>
            <a:pPr marL="219710">
              <a:spcBef>
                <a:spcPts val="770"/>
              </a:spcBef>
            </a:pPr>
            <a:r>
              <a:rPr lang="en-US" sz="2000" b="1"/>
              <a:t>Customer Channel</a:t>
            </a:r>
            <a:br>
              <a:rPr lang="en-US" sz="2000" b="1"/>
            </a:br>
            <a:r>
              <a:rPr lang="en-US" sz="2000"/>
              <a:t>Social Media, Student organizations, Online advertisements</a:t>
            </a:r>
          </a:p>
          <a:p>
            <a:pPr marL="219710">
              <a:spcBef>
                <a:spcPts val="770"/>
              </a:spcBef>
            </a:pPr>
            <a:endParaRPr lang="en-US" sz="2000"/>
          </a:p>
          <a:p>
            <a:pPr marL="175895">
              <a:spcBef>
                <a:spcPts val="770"/>
              </a:spcBef>
            </a:pPr>
            <a:r>
              <a:rPr lang="en-US" sz="2000" b="1"/>
              <a:t>Target Market </a:t>
            </a:r>
            <a:br>
              <a:rPr lang="en-US" sz="2000" b="1"/>
            </a:br>
            <a:r>
              <a:rPr lang="en-US" sz="2000"/>
              <a:t> Made up of 202,100 </a:t>
            </a:r>
            <a:br>
              <a:rPr lang="en-US" sz="2000"/>
            </a:br>
            <a:r>
              <a:rPr lang="en-US" sz="2000"/>
              <a:t>(demand – current accommodation available)</a:t>
            </a:r>
            <a:br>
              <a:rPr lang="en-US" sz="900"/>
            </a:br>
            <a:endParaRPr lang="en-US" sz="900"/>
          </a:p>
          <a:p>
            <a:pPr marL="0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492570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A0234-21F3-36A7-EFE7-D5675E2AF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/>
              <a:t>BMC - Ryan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 shot of a model canvas&#10;&#10;Description automatically generated">
            <a:extLst>
              <a:ext uri="{FF2B5EF4-FFF2-40B4-BE49-F238E27FC236}">
                <a16:creationId xmlns:a16="http://schemas.microsoft.com/office/drawing/2014/main" id="{B2BD6129-6851-BC74-A62C-725A26789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" t="3355" r="1724" b="9259"/>
          <a:stretch/>
        </p:blipFill>
        <p:spPr>
          <a:xfrm>
            <a:off x="3733519" y="1737360"/>
            <a:ext cx="7215124" cy="4535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8C4887-8C91-A4B2-4E51-E47BA801ED8D}"/>
              </a:ext>
            </a:extLst>
          </p:cNvPr>
          <p:cNvSpPr txBox="1"/>
          <p:nvPr/>
        </p:nvSpPr>
        <p:spPr>
          <a:xfrm>
            <a:off x="1234212" y="2548533"/>
            <a:ext cx="2340039" cy="12271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US" sz="1602" b="1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Potential Revenue</a:t>
            </a:r>
          </a:p>
          <a:p>
            <a:pPr marL="254318" indent="-254318" defTabSz="813816">
              <a:spcAft>
                <a:spcPts val="600"/>
              </a:spcAft>
              <a:buFont typeface="Arial"/>
              <a:buChar char="•"/>
            </a:pPr>
            <a:r>
              <a:rPr lang="en-US" sz="1424" kern="1200">
                <a:solidFill>
                  <a:srgbClr val="105792"/>
                </a:solidFill>
                <a:latin typeface="+mn-lt"/>
                <a:ea typeface="+mn-ea"/>
                <a:cs typeface="+mn-cs"/>
              </a:rPr>
              <a:t>Advertisements</a:t>
            </a:r>
          </a:p>
          <a:p>
            <a:pPr marL="254318" indent="-254318" defTabSz="813816">
              <a:spcAft>
                <a:spcPts val="600"/>
              </a:spcAft>
              <a:buFont typeface="Arial"/>
              <a:buChar char="•"/>
            </a:pPr>
            <a:r>
              <a:rPr lang="en-US" sz="1424" kern="1200">
                <a:solidFill>
                  <a:srgbClr val="105792"/>
                </a:solidFill>
                <a:latin typeface="+mn-lt"/>
                <a:ea typeface="+mn-ea"/>
                <a:cs typeface="+mn-cs"/>
              </a:rPr>
              <a:t>Service Charge</a:t>
            </a:r>
          </a:p>
          <a:p>
            <a:pPr marL="254318" indent="-254318" defTabSz="813816">
              <a:spcAft>
                <a:spcPts val="600"/>
              </a:spcAft>
              <a:buFont typeface="Arial"/>
              <a:buChar char="•"/>
            </a:pPr>
            <a:r>
              <a:rPr lang="en-US" sz="1424" kern="1200">
                <a:solidFill>
                  <a:srgbClr val="105792"/>
                </a:solidFill>
                <a:latin typeface="+mn-lt"/>
                <a:ea typeface="+mn-ea"/>
                <a:cs typeface="+mn-cs"/>
              </a:rPr>
              <a:t>Freemium model</a:t>
            </a:r>
            <a:endParaRPr lang="en-US" sz="16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999E8-A35E-838D-2F95-0CC207B499E4}"/>
              </a:ext>
            </a:extLst>
          </p:cNvPr>
          <p:cNvSpPr txBox="1"/>
          <p:nvPr/>
        </p:nvSpPr>
        <p:spPr>
          <a:xfrm>
            <a:off x="1234212" y="4058235"/>
            <a:ext cx="2330603" cy="18194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US" sz="1602" b="1" kern="1200">
                <a:solidFill>
                  <a:srgbClr val="870404"/>
                </a:solidFill>
                <a:latin typeface="+mn-lt"/>
                <a:ea typeface="+mn-ea"/>
                <a:cs typeface="+mn-cs"/>
              </a:rPr>
              <a:t>Potential Cost</a:t>
            </a:r>
          </a:p>
          <a:p>
            <a:pPr marL="254318" indent="-254318" defTabSz="813816">
              <a:spcAft>
                <a:spcPts val="600"/>
              </a:spcAft>
              <a:buFont typeface="Arial"/>
              <a:buChar char="•"/>
            </a:pPr>
            <a:r>
              <a:rPr lang="en-US" sz="1424" kern="1200">
                <a:solidFill>
                  <a:srgbClr val="B50000"/>
                </a:solidFill>
                <a:latin typeface="+mn-lt"/>
                <a:ea typeface="+mn-ea"/>
                <a:cs typeface="+mn-cs"/>
              </a:rPr>
              <a:t>Marketing</a:t>
            </a:r>
          </a:p>
          <a:p>
            <a:pPr marL="254318" indent="-254318" defTabSz="813816">
              <a:spcAft>
                <a:spcPts val="600"/>
              </a:spcAft>
              <a:buFont typeface="Arial"/>
              <a:buChar char="•"/>
            </a:pPr>
            <a:r>
              <a:rPr lang="en-US" sz="1424" kern="1200">
                <a:solidFill>
                  <a:srgbClr val="B50000"/>
                </a:solidFill>
                <a:latin typeface="+mn-lt"/>
                <a:ea typeface="+mn-ea"/>
                <a:cs typeface="+mn-cs"/>
              </a:rPr>
              <a:t>Staff</a:t>
            </a:r>
          </a:p>
          <a:p>
            <a:pPr marL="254318" indent="-254318" defTabSz="813816">
              <a:spcAft>
                <a:spcPts val="600"/>
              </a:spcAft>
              <a:buFont typeface="Arial"/>
              <a:buChar char="•"/>
            </a:pPr>
            <a:r>
              <a:rPr lang="en-US" sz="1424" kern="1200">
                <a:solidFill>
                  <a:srgbClr val="B50000"/>
                </a:solidFill>
                <a:latin typeface="+mn-lt"/>
                <a:ea typeface="+mn-ea"/>
                <a:cs typeface="+mn-cs"/>
              </a:rPr>
              <a:t>Development</a:t>
            </a:r>
          </a:p>
          <a:p>
            <a:pPr marL="254318" indent="-254318" defTabSz="813816">
              <a:spcAft>
                <a:spcPts val="600"/>
              </a:spcAft>
              <a:buFont typeface="Arial"/>
              <a:buChar char="•"/>
            </a:pPr>
            <a:r>
              <a:rPr lang="en-US" sz="1424" kern="1200">
                <a:solidFill>
                  <a:srgbClr val="B50000"/>
                </a:solidFill>
                <a:latin typeface="+mn-lt"/>
                <a:ea typeface="+mn-ea"/>
                <a:cs typeface="+mn-cs"/>
              </a:rPr>
              <a:t>Contingency </a:t>
            </a:r>
          </a:p>
          <a:p>
            <a:pPr marL="254318" indent="-254318" defTabSz="813816">
              <a:spcAft>
                <a:spcPts val="600"/>
              </a:spcAft>
              <a:buFont typeface="Arial"/>
              <a:buChar char="•"/>
            </a:pPr>
            <a:r>
              <a:rPr lang="en-US" sz="1424" kern="1200">
                <a:solidFill>
                  <a:srgbClr val="B50000"/>
                </a:solidFill>
                <a:latin typeface="+mn-lt"/>
                <a:ea typeface="+mn-ea"/>
                <a:cs typeface="+mn-cs"/>
              </a:rPr>
              <a:t>Cloud hosting fee</a:t>
            </a:r>
            <a:endParaRPr lang="en-US" sz="16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94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2A579-8081-9ECD-F51F-2F0711DA4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VPC – jomi </a:t>
            </a:r>
          </a:p>
        </p:txBody>
      </p:sp>
      <p:pic>
        <p:nvPicPr>
          <p:cNvPr id="4" name="Content Placeholder 3" descr="A diagram of a diagram of a product&#10;&#10;Description automatically generated">
            <a:extLst>
              <a:ext uri="{FF2B5EF4-FFF2-40B4-BE49-F238E27FC236}">
                <a16:creationId xmlns:a16="http://schemas.microsoft.com/office/drawing/2014/main" id="{3304D790-5398-2C4A-8BA0-660940727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502428" y="1161921"/>
            <a:ext cx="7225748" cy="453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90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ScholarHomes</vt:lpstr>
      <vt:lpstr>Our Ambition for The Project - Jomi</vt:lpstr>
      <vt:lpstr>Our Solution - jomi</vt:lpstr>
      <vt:lpstr>Project Timeline (e.g. Gantt) - Jomi</vt:lpstr>
      <vt:lpstr>Primary Research - Ryan</vt:lpstr>
      <vt:lpstr>Secondary Research  - Ryan</vt:lpstr>
      <vt:lpstr>Market - Ryan   Information gotten from HEA.ie</vt:lpstr>
      <vt:lpstr>BMC - Ryan</vt:lpstr>
      <vt:lpstr>VPC – jomi </vt:lpstr>
      <vt:lpstr>Competitor Analysis - Jomi</vt:lpstr>
      <vt:lpstr>Django Framework - Ryan</vt:lpstr>
      <vt:lpstr>External Interfaces - Ryan</vt:lpstr>
      <vt:lpstr>Database Design - Ryan</vt:lpstr>
      <vt:lpstr>BPMN  Process we're trying to create - Ryan</vt:lpstr>
      <vt:lpstr>Registering Student - Ryan</vt:lpstr>
      <vt:lpstr>View Properties – Jomi </vt:lpstr>
      <vt:lpstr>View Profile - jomi</vt:lpstr>
      <vt:lpstr>Following/Follower - Ryan</vt:lpstr>
      <vt:lpstr>Creating a Listing - Ryan</vt:lpstr>
      <vt:lpstr>Apply to Listing (View/Delete listings) - Jomi</vt:lpstr>
      <vt:lpstr>View my Listings and Applications - Jomi</vt:lpstr>
      <vt:lpstr>Future Features - Jomi</vt:lpstr>
      <vt:lpstr>The Future Goals and Objectives - Jomi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224</cp:revision>
  <dcterms:created xsi:type="dcterms:W3CDTF">2024-04-27T12:38:56Z</dcterms:created>
  <dcterms:modified xsi:type="dcterms:W3CDTF">2024-05-07T23:57:47Z</dcterms:modified>
</cp:coreProperties>
</file>